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67" r:id="rId5"/>
    <p:sldId id="261" r:id="rId6"/>
    <p:sldId id="265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68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43"/>
  </p:normalViewPr>
  <p:slideViewPr>
    <p:cSldViewPr snapToGrid="0">
      <p:cViewPr varScale="1">
        <p:scale>
          <a:sx n="105" d="100"/>
          <a:sy n="105" d="100"/>
        </p:scale>
        <p:origin x="996" y="10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4CFED-9E4C-495E-BCF5-3C18F8FEF190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C6706-CEFA-461F-8E08-14EF36B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31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6706-CEFA-461F-8E08-14EF36B6D4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9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2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9058" y="6356350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5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33A-2F5F-351D-6A63-BDAAC03B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78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6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057B878-12E1-E213-DD5D-E8C3B95DE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90"/>
          <a:stretch/>
        </p:blipFill>
        <p:spPr bwMode="auto">
          <a:xfrm>
            <a:off x="11657405" y="6405597"/>
            <a:ext cx="440780" cy="3693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165629-9282-59A2-3252-22C976A32FCB}"/>
              </a:ext>
            </a:extLst>
          </p:cNvPr>
          <p:cNvSpPr/>
          <p:nvPr/>
        </p:nvSpPr>
        <p:spPr>
          <a:xfrm>
            <a:off x="10327568" y="6413419"/>
            <a:ext cx="162346" cy="36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DB1A56D-B0BB-83FA-A9E4-F4640EAC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81" y="6356350"/>
            <a:ext cx="398897" cy="4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847B1-0652-4F82-C0D7-6BB9058EF211}"/>
              </a:ext>
            </a:extLst>
          </p:cNvPr>
          <p:cNvGrpSpPr/>
          <p:nvPr userDrawn="1"/>
        </p:nvGrpSpPr>
        <p:grpSpPr>
          <a:xfrm>
            <a:off x="10421120" y="6361244"/>
            <a:ext cx="1358031" cy="470621"/>
            <a:chOff x="10250948" y="6361244"/>
            <a:chExt cx="1358031" cy="470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3C571-9C77-A5A7-27CB-DF2E8AB20A94}"/>
                </a:ext>
              </a:extLst>
            </p:cNvPr>
            <p:cNvSpPr txBox="1"/>
            <p:nvPr userDrawn="1"/>
          </p:nvSpPr>
          <p:spPr>
            <a:xfrm>
              <a:off x="10288746" y="6401527"/>
              <a:ext cx="1320233" cy="42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ATA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</a:t>
              </a:r>
              <a:r>
                <a:rPr lang="en-US" sz="1200" spc="-2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CIENCE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CADEMY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9B7E82-3AE1-1ED0-9C75-D904117A350C}"/>
                </a:ext>
              </a:extLst>
            </p:cNvPr>
            <p:cNvSpPr txBox="1"/>
            <p:nvPr userDrawn="1"/>
          </p:nvSpPr>
          <p:spPr>
            <a:xfrm>
              <a:off x="10250948" y="6365476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948DE-BE55-32BF-3755-41B53C339311}"/>
                </a:ext>
              </a:extLst>
            </p:cNvPr>
            <p:cNvSpPr txBox="1"/>
            <p:nvPr userDrawn="1"/>
          </p:nvSpPr>
          <p:spPr>
            <a:xfrm>
              <a:off x="10686216" y="6361244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0460B7-E159-6953-8B40-5396511A4476}"/>
                </a:ext>
              </a:extLst>
            </p:cNvPr>
            <p:cNvSpPr txBox="1"/>
            <p:nvPr userDrawn="1"/>
          </p:nvSpPr>
          <p:spPr>
            <a:xfrm>
              <a:off x="10260092" y="6524088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902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orli2/scrna_workshop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3.03.06.531398v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6.jpg"/><Relationship Id="rId4" Type="http://schemas.openxmlformats.org/officeDocument/2006/relationships/hyperlink" Target="https://www.biorxiv.org/content/10.1101/2023.03.06.531398v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0: Workshop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C9B71-6B7C-0107-E8D4-2108C90AA1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NCSU </a:t>
            </a:r>
            <a:r>
              <a:rPr lang="en-US" dirty="0" err="1"/>
              <a:t>scRNA</a:t>
            </a:r>
            <a:r>
              <a:rPr lang="en-US" dirty="0"/>
              <a:t> Workshop, 2024</a:t>
            </a:r>
          </a:p>
          <a:p>
            <a:r>
              <a:rPr lang="en-US" dirty="0"/>
              <a:t>Bruce Corliss, PhD and Allison Dickey, PhD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5436-10B3-B276-E70C-F0D722DBB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6141"/>
          </a:xfrm>
        </p:spPr>
        <p:txBody>
          <a:bodyPr/>
          <a:lstStyle/>
          <a:p>
            <a:r>
              <a:rPr lang="en-US" dirty="0"/>
              <a:t>Meet your Instructors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8F829-CB09-0132-7CAA-F0452C0D5CBD}"/>
              </a:ext>
            </a:extLst>
          </p:cNvPr>
          <p:cNvSpPr txBox="1"/>
          <p:nvPr/>
        </p:nvSpPr>
        <p:spPr>
          <a:xfrm>
            <a:off x="2484486" y="1120676"/>
            <a:ext cx="53261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Bruce Corliss, PhD</a:t>
            </a:r>
          </a:p>
          <a:p>
            <a:r>
              <a:rPr lang="en-US" sz="2000" dirty="0"/>
              <a:t>Research Bioinformatician at NC State</a:t>
            </a:r>
          </a:p>
          <a:p>
            <a:r>
              <a:rPr lang="en-US" sz="2000" dirty="0"/>
              <a:t>PhD in Biomedical Engineering</a:t>
            </a:r>
          </a:p>
          <a:p>
            <a:r>
              <a:rPr lang="en-US" sz="2000" dirty="0"/>
              <a:t>Support for Dr. Fred Wright (BRC),  </a:t>
            </a:r>
          </a:p>
          <a:p>
            <a:r>
              <a:rPr lang="en-US" sz="2000" dirty="0"/>
              <a:t>    Dr. Cathrine </a:t>
            </a:r>
            <a:r>
              <a:rPr lang="en-US" sz="2000" dirty="0" err="1"/>
              <a:t>Hoyo</a:t>
            </a:r>
            <a:r>
              <a:rPr lang="en-US" sz="2000" dirty="0"/>
              <a:t> (Biological Sciences), and the</a:t>
            </a:r>
          </a:p>
          <a:p>
            <a:r>
              <a:rPr lang="en-US" sz="2000" dirty="0"/>
              <a:t>    Center for Human Health and the Environment</a:t>
            </a:r>
          </a:p>
          <a:p>
            <a:r>
              <a:rPr lang="en-US" sz="2000" dirty="0"/>
              <a:t>     </a:t>
            </a:r>
          </a:p>
        </p:txBody>
      </p:sp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6394B7BD-3181-87D0-2FD3-5B9DE72D5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03" y="1115324"/>
            <a:ext cx="2040583" cy="2160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CAAEC-7592-C082-B4AD-6D4A761EF183}"/>
              </a:ext>
            </a:extLst>
          </p:cNvPr>
          <p:cNvSpPr txBox="1"/>
          <p:nvPr/>
        </p:nvSpPr>
        <p:spPr>
          <a:xfrm>
            <a:off x="6573863" y="3429000"/>
            <a:ext cx="26694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Allison Dickey, PhD</a:t>
            </a:r>
            <a:endParaRPr lang="en-US" sz="2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DC272E-4CA5-E429-8702-CD09E20C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907" y="3429000"/>
            <a:ext cx="2142937" cy="25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5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7D76D-6074-C2ED-67AD-8966978C323E}"/>
              </a:ext>
            </a:extLst>
          </p:cNvPr>
          <p:cNvSpPr txBox="1"/>
          <p:nvPr/>
        </p:nvSpPr>
        <p:spPr>
          <a:xfrm>
            <a:off x="851317" y="2155350"/>
            <a:ext cx="7806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Understand the </a:t>
            </a:r>
            <a:r>
              <a:rPr lang="en-US" b="1" dirty="0"/>
              <a:t>basic process </a:t>
            </a:r>
            <a:r>
              <a:rPr lang="en-US" dirty="0"/>
              <a:t>of </a:t>
            </a:r>
            <a:r>
              <a:rPr lang="en-US" i="1" dirty="0"/>
              <a:t>how</a:t>
            </a:r>
            <a:r>
              <a:rPr lang="en-US" dirty="0"/>
              <a:t> single cell RNA-seq is analyzed.</a:t>
            </a:r>
          </a:p>
          <a:p>
            <a:pPr marL="342900" indent="-342900">
              <a:buAutoNum type="arabicPeriod"/>
            </a:pPr>
            <a:r>
              <a:rPr lang="en-US" dirty="0"/>
              <a:t>Familiarity with </a:t>
            </a:r>
            <a:r>
              <a:rPr lang="en-US" b="1" dirty="0"/>
              <a:t>standard processing pipeline </a:t>
            </a:r>
            <a:r>
              <a:rPr lang="en-US" dirty="0"/>
              <a:t>with Seurat.</a:t>
            </a:r>
          </a:p>
          <a:p>
            <a:pPr marL="342900" indent="-342900">
              <a:buAutoNum type="arabicPeriod"/>
            </a:pPr>
            <a:r>
              <a:rPr lang="en-US" dirty="0"/>
              <a:t>Intuitive understanding of the </a:t>
            </a:r>
            <a:r>
              <a:rPr lang="en-US" u="sng" dirty="0"/>
              <a:t>need</a:t>
            </a:r>
            <a:r>
              <a:rPr lang="en-US" dirty="0"/>
              <a:t> and </a:t>
            </a:r>
            <a:r>
              <a:rPr lang="en-US" u="sng" dirty="0"/>
              <a:t>concept</a:t>
            </a:r>
            <a:r>
              <a:rPr lang="en-US" dirty="0"/>
              <a:t> for each part of the pipeline.</a:t>
            </a:r>
          </a:p>
          <a:p>
            <a:pPr marL="342900" indent="-342900">
              <a:buAutoNum type="arabicPeriod"/>
            </a:pPr>
            <a:r>
              <a:rPr lang="en-US" dirty="0"/>
              <a:t>Performs </a:t>
            </a:r>
            <a:r>
              <a:rPr lang="en-US" b="1" dirty="0"/>
              <a:t>basic DGE </a:t>
            </a:r>
            <a:r>
              <a:rPr lang="en-US" dirty="0"/>
              <a:t>and </a:t>
            </a:r>
            <a:r>
              <a:rPr lang="en-US" b="1" dirty="0"/>
              <a:t>cell type labelling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Use Monocle to perform </a:t>
            </a:r>
            <a:r>
              <a:rPr lang="en-US" b="1" dirty="0"/>
              <a:t>cell trajectory </a:t>
            </a:r>
            <a:r>
              <a:rPr lang="en-US" dirty="0"/>
              <a:t>and</a:t>
            </a:r>
            <a:r>
              <a:rPr lang="en-US" b="1" dirty="0"/>
              <a:t> cell fate </a:t>
            </a:r>
            <a:r>
              <a:rPr lang="en-US" dirty="0"/>
              <a:t>analysis.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6ECF8-D496-670E-A9DF-AE4459849618}"/>
              </a:ext>
            </a:extLst>
          </p:cNvPr>
          <p:cNvSpPr txBox="1"/>
          <p:nvPr/>
        </p:nvSpPr>
        <p:spPr>
          <a:xfrm>
            <a:off x="409575" y="1048559"/>
            <a:ext cx="1018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Overarching Purpose</a:t>
            </a:r>
            <a:r>
              <a:rPr lang="en-US" dirty="0"/>
              <a:t>: to help participants beat the </a:t>
            </a:r>
            <a:r>
              <a:rPr lang="en-US" u="sng" dirty="0"/>
              <a:t>steep learning curve </a:t>
            </a:r>
            <a:r>
              <a:rPr lang="en-US" dirty="0"/>
              <a:t>with basics of processing and interpreting </a:t>
            </a:r>
            <a:r>
              <a:rPr lang="en-US" dirty="0" err="1"/>
              <a:t>scRNA</a:t>
            </a:r>
            <a:r>
              <a:rPr lang="en-US" dirty="0"/>
              <a:t>-Seq Data. Participants will be empowered to learn new analysis techniques or more </a:t>
            </a:r>
            <a:r>
              <a:rPr lang="en-US"/>
              <a:t>technical summaries from </a:t>
            </a:r>
            <a:r>
              <a:rPr lang="en-US" dirty="0"/>
              <a:t>the understanding developed in this workshop.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7BBDF-B1CC-0D5F-5B94-098270B7F3DC}"/>
              </a:ext>
            </a:extLst>
          </p:cNvPr>
          <p:cNvSpPr txBox="1"/>
          <p:nvPr/>
        </p:nvSpPr>
        <p:spPr>
          <a:xfrm>
            <a:off x="409575" y="3966179"/>
            <a:ext cx="39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this workshop </a:t>
            </a:r>
            <a:r>
              <a:rPr lang="en-US" i="1" dirty="0"/>
              <a:t>not cover</a:t>
            </a:r>
            <a:r>
              <a:rPr lang="en-US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74A5C-BFC7-A063-2D15-8CB1B5099B4F}"/>
              </a:ext>
            </a:extLst>
          </p:cNvPr>
          <p:cNvSpPr txBox="1"/>
          <p:nvPr/>
        </p:nvSpPr>
        <p:spPr>
          <a:xfrm>
            <a:off x="851317" y="4476989"/>
            <a:ext cx="70520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How to </a:t>
            </a:r>
            <a:r>
              <a:rPr lang="en-US" b="1" dirty="0"/>
              <a:t>experimentally confirm </a:t>
            </a:r>
            <a:r>
              <a:rPr lang="en-US" dirty="0"/>
              <a:t>your single cell results following the standard of practice for your </a:t>
            </a:r>
            <a:r>
              <a:rPr lang="en-US" b="1" dirty="0"/>
              <a:t>subfield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How to generate </a:t>
            </a:r>
            <a:r>
              <a:rPr lang="en-US" i="1" dirty="0"/>
              <a:t>high fidelity </a:t>
            </a:r>
            <a:r>
              <a:rPr lang="en-US" dirty="0"/>
              <a:t>cell type labels (can take months/ years of effort).</a:t>
            </a:r>
          </a:p>
          <a:p>
            <a:pPr marL="342900" indent="-342900">
              <a:buAutoNum type="arabicPeriod"/>
            </a:pPr>
            <a:r>
              <a:rPr lang="en-US" dirty="0"/>
              <a:t>A </a:t>
            </a:r>
            <a:r>
              <a:rPr lang="en-US" b="1" dirty="0"/>
              <a:t>mathematical understanding </a:t>
            </a:r>
            <a:r>
              <a:rPr lang="en-US" dirty="0"/>
              <a:t>of the processing pipeline.</a:t>
            </a:r>
          </a:p>
          <a:p>
            <a:pPr marL="342900" indent="-342900">
              <a:buAutoNum type="arabicPeriod"/>
            </a:pPr>
            <a:r>
              <a:rPr lang="en-US" dirty="0"/>
              <a:t>How to tailor these </a:t>
            </a:r>
            <a:r>
              <a:rPr lang="en-US" i="1" dirty="0"/>
              <a:t>standard concepts </a:t>
            </a:r>
            <a:r>
              <a:rPr lang="en-US" dirty="0"/>
              <a:t>to your </a:t>
            </a:r>
            <a:r>
              <a:rPr lang="en-US" b="1" dirty="0"/>
              <a:t>specific research needs</a:t>
            </a:r>
            <a:r>
              <a:rPr lang="en-US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915F3C-068F-2379-4E68-DE4AABE807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507317" y="2229235"/>
            <a:ext cx="2182680" cy="30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0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Workshop Assignment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E7108D-A252-880A-29EF-7A19351F8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7" y="869285"/>
            <a:ext cx="5721793" cy="177443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C30EB48F-5A05-9871-AED8-BC86F6590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69" b="47145"/>
          <a:stretch/>
        </p:blipFill>
        <p:spPr bwMode="auto">
          <a:xfrm>
            <a:off x="6612268" y="869285"/>
            <a:ext cx="2191657" cy="547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g. 2">
            <a:extLst>
              <a:ext uri="{FF2B5EF4-FFF2-40B4-BE49-F238E27FC236}">
                <a16:creationId xmlns:a16="http://schemas.microsoft.com/office/drawing/2014/main" id="{A0ED3315-D036-A48E-D118-4F6E10332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6" b="60389"/>
          <a:stretch/>
        </p:blipFill>
        <p:spPr bwMode="auto">
          <a:xfrm>
            <a:off x="1141093" y="3011950"/>
            <a:ext cx="3974659" cy="368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g. 2">
            <a:extLst>
              <a:ext uri="{FF2B5EF4-FFF2-40B4-BE49-F238E27FC236}">
                <a16:creationId xmlns:a16="http://schemas.microsoft.com/office/drawing/2014/main" id="{CBB7283C-B804-6853-9C89-0D9360A1E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0" r="75369"/>
          <a:stretch/>
        </p:blipFill>
        <p:spPr bwMode="auto">
          <a:xfrm>
            <a:off x="9443849" y="1026099"/>
            <a:ext cx="2017642" cy="48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92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B0E204-833C-5305-3444-8C6136516FEA}"/>
              </a:ext>
            </a:extLst>
          </p:cNvPr>
          <p:cNvSpPr/>
          <p:nvPr/>
        </p:nvSpPr>
        <p:spPr>
          <a:xfrm>
            <a:off x="9995422" y="6360405"/>
            <a:ext cx="2120378" cy="497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73D80-8200-E4A4-5129-EE9374A9659D}"/>
              </a:ext>
            </a:extLst>
          </p:cNvPr>
          <p:cNvSpPr txBox="1"/>
          <p:nvPr/>
        </p:nvSpPr>
        <p:spPr>
          <a:xfrm>
            <a:off x="228432" y="629173"/>
            <a:ext cx="317747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/>
              <a:t>Intro </a:t>
            </a:r>
            <a:r>
              <a:rPr lang="en-US" b="1" dirty="0" err="1"/>
              <a:t>scRNA</a:t>
            </a:r>
            <a:r>
              <a:rPr lang="en-US" b="1" dirty="0"/>
              <a:t>-Seq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Cell Ranger Read Alignment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Seurat Processing Pipeline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Cell Type Identification</a:t>
            </a:r>
          </a:p>
          <a:p>
            <a:pPr marL="342900" indent="-342900">
              <a:buAutoNum type="arabicParenR"/>
            </a:pP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6B8-8A1F-CBA5-E3BB-A814E8D6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Course Modules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2EB12-937A-ECD0-EEA1-3330A9778DDE}"/>
              </a:ext>
            </a:extLst>
          </p:cNvPr>
          <p:cNvSpPr txBox="1"/>
          <p:nvPr/>
        </p:nvSpPr>
        <p:spPr>
          <a:xfrm>
            <a:off x="8122244" y="3425244"/>
            <a:ext cx="338817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Interactive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E7ECB-74E5-421A-95D4-112A5904A26C}"/>
              </a:ext>
            </a:extLst>
          </p:cNvPr>
          <p:cNvSpPr txBox="1"/>
          <p:nvPr/>
        </p:nvSpPr>
        <p:spPr>
          <a:xfrm>
            <a:off x="8122244" y="830755"/>
            <a:ext cx="33881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Teaching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4A9FB-7F9E-FA5D-1F90-B1058EDE7A8F}"/>
              </a:ext>
            </a:extLst>
          </p:cNvPr>
          <p:cNvSpPr txBox="1"/>
          <p:nvPr/>
        </p:nvSpPr>
        <p:spPr>
          <a:xfrm>
            <a:off x="4223649" y="1353975"/>
            <a:ext cx="39707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5) </a:t>
            </a:r>
            <a:r>
              <a:rPr lang="en-US" b="1" dirty="0" err="1"/>
              <a:t>Suerat</a:t>
            </a:r>
            <a:r>
              <a:rPr lang="en-US" b="1" dirty="0"/>
              <a:t> Exploratory and DGE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6) Monocle </a:t>
            </a:r>
            <a:r>
              <a:rPr lang="en-US" b="1" dirty="0" err="1"/>
              <a:t>Pseudotime</a:t>
            </a: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r>
              <a:rPr lang="en-US" b="1" dirty="0"/>
              <a:t>7) Best Practices and Summary</a:t>
            </a:r>
          </a:p>
        </p:txBody>
      </p:sp>
      <p:pic>
        <p:nvPicPr>
          <p:cNvPr id="1026" name="Picture 2" descr="Blood smear Information | Mount Sinai - New York">
            <a:extLst>
              <a:ext uri="{FF2B5EF4-FFF2-40B4-BE49-F238E27FC236}">
                <a16:creationId xmlns:a16="http://schemas.microsoft.com/office/drawing/2014/main" id="{319E9F75-FD16-4434-B0EC-FB1FFC4C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051" y="1463882"/>
            <a:ext cx="2120378" cy="16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309453-F7C5-941B-B98F-8137C0642D4C}"/>
              </a:ext>
            </a:extLst>
          </p:cNvPr>
          <p:cNvSpPr txBox="1"/>
          <p:nvPr/>
        </p:nvSpPr>
        <p:spPr>
          <a:xfrm>
            <a:off x="8053862" y="1572998"/>
            <a:ext cx="332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Blood Sample, </a:t>
            </a:r>
          </a:p>
          <a:p>
            <a:r>
              <a:rPr lang="en-US" b="1" dirty="0"/>
              <a:t>Healthy Donor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A1EB0-9B35-6D51-654C-94E232067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99"/>
          <a:stretch/>
        </p:blipFill>
        <p:spPr>
          <a:xfrm>
            <a:off x="8411883" y="2379007"/>
            <a:ext cx="990855" cy="629173"/>
          </a:xfrm>
          <a:prstGeom prst="rect">
            <a:avLst/>
          </a:prstGeom>
        </p:spPr>
      </p:pic>
      <p:pic>
        <p:nvPicPr>
          <p:cNvPr id="1028" name="Picture 4" descr="Zebrafish as a Model to Understand Vertebrate Development - ScienceDirect">
            <a:extLst>
              <a:ext uri="{FF2B5EF4-FFF2-40B4-BE49-F238E27FC236}">
                <a16:creationId xmlns:a16="http://schemas.microsoft.com/office/drawing/2014/main" id="{F6EE326B-4870-0B3F-4E12-B393369E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673" y="4076829"/>
            <a:ext cx="3129318" cy="26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56E95-9C9C-ACA4-B34B-74CF04C362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88" t="15660" r="4708" b="49853"/>
          <a:stretch/>
        </p:blipFill>
        <p:spPr>
          <a:xfrm>
            <a:off x="9816332" y="4016957"/>
            <a:ext cx="1695450" cy="410448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CC94234-6366-35B9-0814-3633A63B0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8"/>
          <a:stretch/>
        </p:blipFill>
        <p:spPr bwMode="auto">
          <a:xfrm>
            <a:off x="710706" y="4378581"/>
            <a:ext cx="2319014" cy="112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94877F1-1D93-5B27-1179-15BAEE05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56" y="2668373"/>
            <a:ext cx="2137715" cy="118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g. 1">
            <a:extLst>
              <a:ext uri="{FF2B5EF4-FFF2-40B4-BE49-F238E27FC236}">
                <a16:creationId xmlns:a16="http://schemas.microsoft.com/office/drawing/2014/main" id="{B3F703F9-C6DD-8EFA-1128-DD61948C9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r="48280" b="77872"/>
          <a:stretch/>
        </p:blipFill>
        <p:spPr bwMode="auto">
          <a:xfrm>
            <a:off x="741042" y="5943972"/>
            <a:ext cx="2258343" cy="8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86;p19">
            <a:extLst>
              <a:ext uri="{FF2B5EF4-FFF2-40B4-BE49-F238E27FC236}">
                <a16:creationId xmlns:a16="http://schemas.microsoft.com/office/drawing/2014/main" id="{69F53813-CD85-D953-138F-F2A7ED7075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10"/>
          <a:stretch/>
        </p:blipFill>
        <p:spPr>
          <a:xfrm>
            <a:off x="833739" y="1070756"/>
            <a:ext cx="2072948" cy="112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5C7733-AD26-4060-C275-317771D632E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87"/>
          <a:stretch/>
        </p:blipFill>
        <p:spPr>
          <a:xfrm>
            <a:off x="4936515" y="1731400"/>
            <a:ext cx="1848834" cy="1305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79F569-CF98-09E0-D0E5-AA9A8B180BF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9801"/>
          <a:stretch/>
        </p:blipFill>
        <p:spPr>
          <a:xfrm>
            <a:off x="4897670" y="3389347"/>
            <a:ext cx="1939996" cy="1305117"/>
          </a:xfrm>
          <a:prstGeom prst="rect">
            <a:avLst/>
          </a:prstGeom>
        </p:spPr>
      </p:pic>
      <p:pic>
        <p:nvPicPr>
          <p:cNvPr id="17" name="Picture 2" descr="The six core principles of Open Science which guide the Open Traits Network.">
            <a:extLst>
              <a:ext uri="{FF2B5EF4-FFF2-40B4-BE49-F238E27FC236}">
                <a16:creationId xmlns:a16="http://schemas.microsoft.com/office/drawing/2014/main" id="{50F111D3-0584-26C0-93B8-0721D062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105" y="5091870"/>
            <a:ext cx="2173654" cy="136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91D2C9-51C6-03A5-106A-E2CE1E0442AF}"/>
              </a:ext>
            </a:extLst>
          </p:cNvPr>
          <p:cNvSpPr txBox="1"/>
          <p:nvPr/>
        </p:nvSpPr>
        <p:spPr>
          <a:xfrm>
            <a:off x="3250987" y="6671368"/>
            <a:ext cx="24855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bg1">
                    <a:lumMod val="85000"/>
                  </a:schemeClr>
                </a:solidFill>
              </a:rPr>
              <a:t>https://www.mountsinai.org/health-library/tests/blood-smear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F1850B-9CA6-BD3E-6B57-C0495A8801A7}"/>
              </a:ext>
            </a:extLst>
          </p:cNvPr>
          <p:cNvSpPr txBox="1"/>
          <p:nvPr/>
        </p:nvSpPr>
        <p:spPr>
          <a:xfrm>
            <a:off x="9493873" y="6671368"/>
            <a:ext cx="217679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/>
              <a:t>Narendra. Academic Press (2020) Pages 559-591.</a:t>
            </a:r>
          </a:p>
        </p:txBody>
      </p:sp>
    </p:spTree>
    <p:extLst>
      <p:ext uri="{BB962C8B-B14F-4D97-AF65-F5344CB8AC3E}">
        <p14:creationId xmlns:p14="http://schemas.microsoft.com/office/powerpoint/2010/main" val="237000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F8BF-F92C-BD79-B47F-1A2AE68A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for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28F01-E71C-A6F2-4736-E3CC864123AF}"/>
              </a:ext>
            </a:extLst>
          </p:cNvPr>
          <p:cNvSpPr txBox="1"/>
          <p:nvPr/>
        </p:nvSpPr>
        <p:spPr>
          <a:xfrm>
            <a:off x="148498" y="871727"/>
            <a:ext cx="57056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Slides with example code/ output used to analyze data.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All code for analyzing PBMC dataset is found in </a:t>
            </a:r>
          </a:p>
          <a:p>
            <a:r>
              <a:rPr lang="en-US" b="1" dirty="0"/>
              <a:t>	/M0_Intro_Workshop/</a:t>
            </a:r>
            <a:r>
              <a:rPr lang="en-US" b="1" dirty="0" err="1"/>
              <a:t>test_packages.R</a:t>
            </a:r>
            <a:endParaRPr lang="en-US" b="1" dirty="0"/>
          </a:p>
          <a:p>
            <a:endParaRPr lang="en-US" b="1" dirty="0"/>
          </a:p>
          <a:p>
            <a:pPr marL="342900" indent="-342900">
              <a:buAutoNum type="arabicParenR" startAt="3"/>
            </a:pPr>
            <a:r>
              <a:rPr lang="en-US" dirty="0"/>
              <a:t>All code for analyzing </a:t>
            </a:r>
            <a:r>
              <a:rPr lang="en-US" dirty="0" err="1"/>
              <a:t>zerbahub</a:t>
            </a:r>
            <a:r>
              <a:rPr lang="en-US" dirty="0"/>
              <a:t> dataset are found in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/M3_Seurat_Processing/Module_part1.Rmd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/M3_Seurat_Processing/Module_part2.Rmd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F3C89-9DFB-3EE2-A934-2AF2E16A7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580" y="1694282"/>
            <a:ext cx="6201957" cy="790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AA9343-3BB8-C20B-5533-78453224B12D}"/>
              </a:ext>
            </a:extLst>
          </p:cNvPr>
          <p:cNvSpPr txBox="1"/>
          <p:nvPr/>
        </p:nvSpPr>
        <p:spPr>
          <a:xfrm>
            <a:off x="1636791" y="5117872"/>
            <a:ext cx="2556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</a:t>
            </a:r>
          </a:p>
          <a:p>
            <a:r>
              <a:rPr lang="en-US" dirty="0">
                <a:hlinkClick r:id="rId3"/>
              </a:rPr>
              <a:t>bacorli2/scrna_workshop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1AE225-69E7-DB11-B21E-A78684260B52}"/>
              </a:ext>
            </a:extLst>
          </p:cNvPr>
          <p:cNvSpPr/>
          <p:nvPr/>
        </p:nvSpPr>
        <p:spPr>
          <a:xfrm>
            <a:off x="9173029" y="5965371"/>
            <a:ext cx="3018971" cy="892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2A653-69AA-2FC8-0934-0AF8C3FE5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750" y="2582378"/>
            <a:ext cx="6221787" cy="3723436"/>
          </a:xfrm>
          <a:prstGeom prst="rect">
            <a:avLst/>
          </a:prstGeom>
        </p:spPr>
      </p:pic>
      <p:pic>
        <p:nvPicPr>
          <p:cNvPr id="1026" name="Picture 2" descr="GitHub logo">
            <a:extLst>
              <a:ext uri="{FF2B5EF4-FFF2-40B4-BE49-F238E27FC236}">
                <a16:creationId xmlns:a16="http://schemas.microsoft.com/office/drawing/2014/main" id="{E439A6B9-F07C-B211-381D-367AAFC8C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18" y="3976603"/>
            <a:ext cx="1720838" cy="96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849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06114-4F2C-F8B7-6B66-F462A043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91B1-B53E-F0C3-4E3E-81543A1A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Teaching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1B819-D77B-04E7-7002-ABC3F5D46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9631" b="69"/>
          <a:stretch/>
        </p:blipFill>
        <p:spPr>
          <a:xfrm>
            <a:off x="302725" y="2012002"/>
            <a:ext cx="5614945" cy="4301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089C1-1545-C49C-1EEA-BFA1364F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241"/>
            <a:ext cx="2885358" cy="698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FCFA52-A930-0260-0B78-C65C7FDF1201}"/>
              </a:ext>
            </a:extLst>
          </p:cNvPr>
          <p:cNvSpPr txBox="1"/>
          <p:nvPr/>
        </p:nvSpPr>
        <p:spPr>
          <a:xfrm>
            <a:off x="302725" y="1384956"/>
            <a:ext cx="4493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Hoorah"/>
              </a:rPr>
              <a:t>Peripheral blood mononuclear cells (PBMCs) from a healthy donor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01FE2-CF91-5754-1097-D0FC20DA0384}"/>
              </a:ext>
            </a:extLst>
          </p:cNvPr>
          <p:cNvSpPr txBox="1"/>
          <p:nvPr/>
        </p:nvSpPr>
        <p:spPr>
          <a:xfrm>
            <a:off x="6333626" y="4836219"/>
            <a:ext cx="5858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for </a:t>
            </a:r>
            <a:r>
              <a:rPr lang="en-US" b="1" dirty="0"/>
              <a:t>all </a:t>
            </a:r>
            <a:r>
              <a:rPr lang="en-US" b="1" dirty="0" err="1"/>
              <a:t>powerpoints</a:t>
            </a:r>
            <a:r>
              <a:rPr lang="en-US" b="1" dirty="0"/>
              <a:t> </a:t>
            </a:r>
            <a:r>
              <a:rPr lang="en-US" dirty="0"/>
              <a:t>and the </a:t>
            </a:r>
            <a:r>
              <a:rPr lang="en-US" b="1" dirty="0" err="1"/>
              <a:t>test_pipeline.R</a:t>
            </a:r>
            <a:r>
              <a:rPr lang="en-US" b="1" dirty="0"/>
              <a:t> script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Artificially altered for Dataset Integration, Differential Gene Expression, and Cell Trajectory/ </a:t>
            </a:r>
            <a:r>
              <a:rPr lang="en-US" dirty="0" err="1"/>
              <a:t>Pseudotime</a:t>
            </a:r>
            <a:r>
              <a:rPr lang="en-US" dirty="0"/>
              <a:t> Analysis to illustrate the </a:t>
            </a:r>
            <a:r>
              <a:rPr lang="en-US" b="1" i="1" dirty="0"/>
              <a:t>null</a:t>
            </a:r>
            <a:r>
              <a:rPr lang="en-US" b="1" dirty="0"/>
              <a:t> case</a:t>
            </a:r>
            <a:r>
              <a:rPr lang="en-US" dirty="0"/>
              <a:t>.</a:t>
            </a:r>
          </a:p>
        </p:txBody>
      </p:sp>
      <p:pic>
        <p:nvPicPr>
          <p:cNvPr id="2050" name="Picture 2" descr="Diagram of blood cell development">
            <a:extLst>
              <a:ext uri="{FF2B5EF4-FFF2-40B4-BE49-F238E27FC236}">
                <a16:creationId xmlns:a16="http://schemas.microsoft.com/office/drawing/2014/main" id="{35973F2D-078C-09E7-A8CE-A8894156D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" b="8950"/>
          <a:stretch/>
        </p:blipFill>
        <p:spPr bwMode="auto">
          <a:xfrm>
            <a:off x="6333626" y="858579"/>
            <a:ext cx="5172075" cy="39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B6FEA-A74B-2C94-1BA4-663897F6062A}"/>
              </a:ext>
            </a:extLst>
          </p:cNvPr>
          <p:cNvSpPr txBox="1"/>
          <p:nvPr/>
        </p:nvSpPr>
        <p:spPr>
          <a:xfrm>
            <a:off x="6396654" y="6642556"/>
            <a:ext cx="362517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/>
              <a:t>https://cancer.ca/en/cancer-information/what-is-cancer/blood-and-bone-marrow</a:t>
            </a:r>
          </a:p>
        </p:txBody>
      </p:sp>
    </p:spTree>
    <p:extLst>
      <p:ext uri="{BB962C8B-B14F-4D97-AF65-F5344CB8AC3E}">
        <p14:creationId xmlns:p14="http://schemas.microsoft.com/office/powerpoint/2010/main" val="1331816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7AAFD9-EDC0-9054-1960-2F3555CC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32" y="71049"/>
            <a:ext cx="3718596" cy="21379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B0A8AF-7063-BECE-1738-0E9E16D97D7D}"/>
              </a:ext>
            </a:extLst>
          </p:cNvPr>
          <p:cNvSpPr txBox="1"/>
          <p:nvPr/>
        </p:nvSpPr>
        <p:spPr>
          <a:xfrm>
            <a:off x="309853" y="973508"/>
            <a:ext cx="73837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 is a </a:t>
            </a:r>
            <a:r>
              <a:rPr lang="en-US" b="0" dirty="0">
                <a:solidFill>
                  <a:srgbClr val="000000"/>
                </a:solidFill>
                <a:effectLst/>
                <a:latin typeface="Hanken Grotesk"/>
              </a:rPr>
              <a:t>comprehensive atlas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of </a:t>
            </a:r>
            <a:r>
              <a:rPr lang="en-US" b="1" i="0" dirty="0">
                <a:solidFill>
                  <a:srgbClr val="000000"/>
                </a:solidFill>
                <a:effectLst/>
                <a:latin typeface="Hanken Grotesk"/>
              </a:rPr>
              <a:t>zebrafish embryonic development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</a:p>
          <a:p>
            <a:r>
              <a:rPr lang="en-US" b="1" dirty="0">
                <a:solidFill>
                  <a:srgbClr val="000000"/>
                </a:solidFill>
                <a:latin typeface="Hanken Grotesk"/>
              </a:rPr>
              <a:t>Technologies</a:t>
            </a:r>
            <a:r>
              <a:rPr lang="en-US" dirty="0">
                <a:solidFill>
                  <a:srgbClr val="000000"/>
                </a:solidFill>
                <a:latin typeface="Hanken Grotesk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single-cell RNA sequencing and live light-sheet imaging. </a:t>
            </a:r>
          </a:p>
          <a:p>
            <a:r>
              <a:rPr lang="en-US" i="1" dirty="0">
                <a:solidFill>
                  <a:srgbClr val="000000"/>
                </a:solidFill>
                <a:latin typeface="Hanken Grotesk"/>
              </a:rPr>
              <a:t>   Provides </a:t>
            </a:r>
            <a:r>
              <a:rPr lang="en-US" b="0" i="1" dirty="0">
                <a:solidFill>
                  <a:srgbClr val="000000"/>
                </a:solidFill>
                <a:effectLst/>
                <a:latin typeface="Hanken Grotesk"/>
              </a:rPr>
              <a:t>a complete cartography of cellular lineages in space, time, and molecular domains, an essential step toward understanding how organisms develop.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11480" y="6386007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3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B9C2ECC-C4FC-F7BE-893B-7CBEA70523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b="76996"/>
          <a:stretch/>
        </p:blipFill>
        <p:spPr>
          <a:xfrm>
            <a:off x="411480" y="2795171"/>
            <a:ext cx="11310620" cy="32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82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9D9F17-4443-84A5-2FCA-9F38677F0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943" y="47799"/>
            <a:ext cx="1906057" cy="1162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68630" y="6326862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4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B99CA-5F61-032D-7B83-21CB2CFFB604}"/>
              </a:ext>
            </a:extLst>
          </p:cNvPr>
          <p:cNvSpPr txBox="1"/>
          <p:nvPr/>
        </p:nvSpPr>
        <p:spPr>
          <a:xfrm>
            <a:off x="209550" y="735194"/>
            <a:ext cx="516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 annotated and embryonic tissue annotated.</a:t>
            </a:r>
          </a:p>
        </p:txBody>
      </p:sp>
      <p:pic>
        <p:nvPicPr>
          <p:cNvPr id="14" name="Picture 13" descr="A close-up of a diagram&#10;&#10;Description automatically generated">
            <a:extLst>
              <a:ext uri="{FF2B5EF4-FFF2-40B4-BE49-F238E27FC236}">
                <a16:creationId xmlns:a16="http://schemas.microsoft.com/office/drawing/2014/main" id="{03690914-3042-E946-282C-BCDE08D577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 b="32344"/>
          <a:stretch/>
        </p:blipFill>
        <p:spPr>
          <a:xfrm>
            <a:off x="438912" y="1497643"/>
            <a:ext cx="6590156" cy="39633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E5A1EA-634F-667D-831D-F47CD452D31A}"/>
              </a:ext>
            </a:extLst>
          </p:cNvPr>
          <p:cNvSpPr/>
          <p:nvPr/>
        </p:nvSpPr>
        <p:spPr>
          <a:xfrm>
            <a:off x="5800725" y="3619500"/>
            <a:ext cx="1123950" cy="153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9A70D1-8AA2-2228-9767-88866CDD67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0" t="24342" b="44320"/>
          <a:stretch/>
        </p:blipFill>
        <p:spPr>
          <a:xfrm>
            <a:off x="6096762" y="2468880"/>
            <a:ext cx="5811774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37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547</Words>
  <Application>Microsoft Office PowerPoint</Application>
  <PresentationFormat>Widescreen</PresentationFormat>
  <Paragraphs>91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Aptos</vt:lpstr>
      <vt:lpstr>Arial</vt:lpstr>
      <vt:lpstr>Arial Unicode MS</vt:lpstr>
      <vt:lpstr>Calibri</vt:lpstr>
      <vt:lpstr>Calibri Light</vt:lpstr>
      <vt:lpstr>Hanken Grotesk</vt:lpstr>
      <vt:lpstr>Hoorah</vt:lpstr>
      <vt:lpstr>Open Sans</vt:lpstr>
      <vt:lpstr>Office Theme</vt:lpstr>
      <vt:lpstr>Module 0: Workshop Introduction</vt:lpstr>
      <vt:lpstr>Meet your Instructors</vt:lpstr>
      <vt:lpstr>Learning Objectives</vt:lpstr>
      <vt:lpstr>Post Workshop Assignment</vt:lpstr>
      <vt:lpstr>Overview of Course Modules</vt:lpstr>
      <vt:lpstr>Materials for Workshop</vt:lpstr>
      <vt:lpstr>The Teaching Dataset</vt:lpstr>
      <vt:lpstr>The Interactive Dataset</vt:lpstr>
      <vt:lpstr>The Interactive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Bruce Corliss</cp:lastModifiedBy>
  <cp:revision>120</cp:revision>
  <dcterms:created xsi:type="dcterms:W3CDTF">2024-01-01T16:06:19Z</dcterms:created>
  <dcterms:modified xsi:type="dcterms:W3CDTF">2024-04-01T22:21:55Z</dcterms:modified>
</cp:coreProperties>
</file>